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3" r:id="rId8"/>
    <p:sldId id="272" r:id="rId9"/>
    <p:sldId id="256" r:id="rId10"/>
    <p:sldId id="274" r:id="rId11"/>
    <p:sldId id="275" r:id="rId12"/>
    <p:sldId id="286" r:id="rId13"/>
    <p:sldId id="276" r:id="rId14"/>
    <p:sldId id="277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8F6E-7CBE-46FB-8866-20FB3CE09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29C7B-86DB-4ABD-97ED-BC6E430D1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CAD4-54D6-4E4D-A14B-CFDCC61C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19EF2-AD7D-495F-9EED-CA190517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15414-770A-477F-AC7B-45ADD9DF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88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028A-18B1-490E-94AD-00B8425F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B4F1B-BFAC-4F92-BAEA-BF109815C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CCAA8-DDC7-45C0-9457-910D9E69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D1292-0089-494F-9BA4-3F3C36DC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FE18-BCE1-469A-BEA1-D84D29B9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04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84BA8-A4B3-4481-B0FD-8E6C508C5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AF458-DCC3-4F18-8AC5-9289A4323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CA7D-F9EE-48E1-95C3-FAB926A6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47A9-7EF6-494A-8EA4-F2B1E94C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5C27A-274D-44AE-84A1-6FAE0E8C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76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E305-F938-4E1C-B6C3-7C46EC54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6FAD-A18D-47A3-AFFD-302C3BF00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7F1D9-A433-4103-BD9D-1F7CE6C5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2FF7-B178-4DA4-A2FC-7CA754E4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C7351-0ECF-408F-9D59-4B4F701B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39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E308-9B40-410F-A43C-DDF4F34E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75B62-A088-4B5F-8D13-2249E1B1A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9E420-C336-4273-A46D-48527488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A680-5569-4645-B33E-EC57B363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F7B5C-E5DB-401D-82E0-21938A05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318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8072-91BA-4211-B463-AE4BB1E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2C8C-8171-41E5-AA51-75CCA4707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56488-52B6-4D59-9C01-F160F9760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BFF1C-D4DA-465A-A06D-DAF99A6A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1ED0-8407-4B41-99B6-EC337F80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50CC1-BE8D-4F9F-AEA2-E6893B63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96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D363-4E5A-43E8-ACDF-33C659C1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9BDD9-451A-4220-8A71-1C3853F0A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DE83E-433E-4220-A4CB-90E87E8B5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F598D-7D13-4DFB-9609-9A90AA857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266C5-D238-43C7-8D7A-3FFAF8443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6E178-6A89-4F54-9EBC-6947C654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BC8CF-ABF7-41E7-89E9-A0A3C006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AA6AC-2E58-43A8-969C-E8D2D800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11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7E94-DDDE-447D-9135-9528998C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69F5C-CF02-43C1-93C3-F75FBDC9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AE08D-7A19-4261-A380-024D192E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66A6E-EE99-4EB4-AA3B-8487628D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9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CE2C3-ABD0-431A-8477-F981C4D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48D9B-7D9B-423C-B0D3-9F682FE2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5607B-5D68-451E-804D-57323447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11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FF1-107A-41F6-8168-3C9DC94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A83B-4A24-42D1-8FD2-6F431899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4232B-5E97-481F-92C6-32F4EA5ED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2E31D-077A-4653-89C3-1468F8D2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A5BB0-304D-47DA-A741-0F271266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74DB2-9092-4A35-8176-58BE8EE9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38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212F-E5F9-405A-B664-06F56D3D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1A473-2C71-4632-842D-B631F878E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90203-8D78-4A0C-A2BC-7429CE626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B30B5-445F-4371-B836-84AD2927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50285-B155-479D-8866-8198236E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17515-0683-401B-93FD-7398BD7E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52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1B807-D2D8-4D4E-8BBE-FCAFD996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8957B-1BE6-4D50-A4AD-BDD23BE5F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B9BE-D9C5-4533-9EEB-8756FD5EA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1151-F53C-4215-9A46-AF2F6D87FB54}" type="datetimeFigureOut">
              <a:rPr lang="en-ZA" smtClean="0"/>
              <a:t>2021/11/04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D40B-CA7D-4049-8AF8-E20263C06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758E-95AC-4CB1-B640-F3D936506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CEF9-E2F3-4B8B-B074-63A7F0F87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26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tpack-quiz/afb95588-26fd-4049-ba70-4b85434ad4c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A3514-A49F-4CE0-9258-92465383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Activity 4: Designing assessments for  your lesson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99069CC-648D-4A93-8D79-CFF81680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7" r="191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80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2C7A-CBE3-408C-A974-752C80B5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4100" b="1" u="sng" dirty="0"/>
              <a:t>Activity 4.3 </a:t>
            </a:r>
            <a:br>
              <a:rPr lang="en-US" sz="4100" dirty="0"/>
            </a:br>
            <a:r>
              <a:rPr lang="en-US" sz="4100" dirty="0"/>
              <a:t>Critical Evaluation of Assessments</a:t>
            </a:r>
            <a:endParaRPr lang="en-ZA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3F2B-F64A-46EF-AC3D-705E5B38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345061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Critique your assessments (both) from the perspective of a peer reviewer. Answer the following questions:</a:t>
            </a:r>
          </a:p>
          <a:p>
            <a:pPr algn="just"/>
            <a:r>
              <a:rPr lang="en-US" sz="2000" dirty="0"/>
              <a:t>Do the assessments match their purpose? </a:t>
            </a:r>
          </a:p>
          <a:p>
            <a:pPr lvl="1" algn="just"/>
            <a:r>
              <a:rPr lang="en-US" sz="2000" dirty="0"/>
              <a:t>Does the diagnostic assessment test learners’ prior knowledge?</a:t>
            </a:r>
          </a:p>
          <a:p>
            <a:pPr lvl="1" algn="just"/>
            <a:r>
              <a:rPr lang="en-US" sz="2000" dirty="0"/>
              <a:t>Does the formative assessment test learners’ progress?</a:t>
            </a:r>
          </a:p>
          <a:p>
            <a:pPr algn="just"/>
            <a:r>
              <a:rPr lang="en-US" sz="2000" dirty="0"/>
              <a:t>Do the assessments achieve the learning outcomes?</a:t>
            </a:r>
          </a:p>
          <a:p>
            <a:pPr algn="just"/>
            <a:r>
              <a:rPr lang="en-US" sz="2000" dirty="0"/>
              <a:t>What are the strengths and weaknesses of the two assessments?</a:t>
            </a:r>
          </a:p>
          <a:p>
            <a:pPr algn="just"/>
            <a:r>
              <a:rPr lang="en-US" sz="2000" dirty="0"/>
              <a:t>What changes or improvements could be made to each assessment?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Magnifying glass">
            <a:extLst>
              <a:ext uri="{FF2B5EF4-FFF2-40B4-BE49-F238E27FC236}">
                <a16:creationId xmlns:a16="http://schemas.microsoft.com/office/drawing/2014/main" id="{2245D288-B29D-4DBA-B7A1-94DB10C6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392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E03F-D003-4575-AE7E-A290B64B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u="sng" dirty="0"/>
              <a:t>Activity 4.3 Checklist</a:t>
            </a:r>
            <a:endParaRPr lang="en-ZA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98EA6D-2136-4C6E-BD69-2A09BAA4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Evaluation looks at whether the assessment achieves its 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Evaluation looks at whether learning outcomes are met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Evaluation discusses assessment strengths and weaknesses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Evaluation provides suggested changes to assessment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Evaluation is between 400 and 550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6" descr="Presentation with Checklist">
            <a:extLst>
              <a:ext uri="{FF2B5EF4-FFF2-40B4-BE49-F238E27FC236}">
                <a16:creationId xmlns:a16="http://schemas.microsoft.com/office/drawing/2014/main" id="{EF0B9F72-D42F-40C1-BCEF-5C944B46B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84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67461-72CE-4976-8906-51A47BE3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Activity 5: Evaluating Affordances and Constraints for ICT Integration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A2023AB-2F78-4BCA-8D95-20EC35A92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7" r="191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59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3401C-D852-4D37-8341-F88C314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7883"/>
            <a:ext cx="5621898" cy="1942810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en-US" sz="2200" u="sng" dirty="0"/>
              <a:t>Activity 5 </a:t>
            </a:r>
            <a:br>
              <a:rPr lang="en-US" sz="2200" dirty="0"/>
            </a:br>
            <a:r>
              <a:rPr lang="en-US" sz="2200" dirty="0"/>
              <a:t>Evaluating affordance &amp; constraints for ICT integration</a:t>
            </a:r>
            <a:endParaRPr lang="en-Z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C0FC-C40D-46B2-A457-832AF62A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Evaluate the ICT integration in a school that you are familiar with (i.e., from your TE)</a:t>
            </a:r>
          </a:p>
          <a:p>
            <a:r>
              <a:rPr lang="en-US" sz="1700" b="1" dirty="0"/>
              <a:t>Level of integration score</a:t>
            </a:r>
            <a:r>
              <a:rPr lang="en-US" sz="1700" dirty="0"/>
              <a:t>: rate the level of integration on a scale of 0 - 4</a:t>
            </a:r>
          </a:p>
          <a:p>
            <a:r>
              <a:rPr lang="en-US" sz="1700" b="1" dirty="0"/>
              <a:t>Details</a:t>
            </a:r>
            <a:r>
              <a:rPr lang="en-US" sz="1700" dirty="0"/>
              <a:t>: provide details on the level of integration for each of the factors</a:t>
            </a:r>
          </a:p>
          <a:p>
            <a:r>
              <a:rPr lang="en-US" sz="1700" b="1" dirty="0"/>
              <a:t>Integration strategy &amp; reflection:</a:t>
            </a:r>
          </a:p>
          <a:p>
            <a:pPr lvl="1"/>
            <a:r>
              <a:rPr lang="en-US" sz="1700" dirty="0"/>
              <a:t>Discuss whether you can present your lesson as planned in Activity 3 without any changes &amp; why. </a:t>
            </a:r>
          </a:p>
          <a:p>
            <a:pPr lvl="1"/>
            <a:r>
              <a:rPr lang="en-US" sz="1700" dirty="0"/>
              <a:t>Describe the changes you will need to make considering the level of ICT integration at the school you have evaluated</a:t>
            </a:r>
          </a:p>
          <a:p>
            <a:endParaRPr lang="en-US" sz="1700" dirty="0"/>
          </a:p>
          <a:p>
            <a:pPr marL="0" indent="0">
              <a:buNone/>
            </a:pPr>
            <a:endParaRPr lang="en-ZA" sz="1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BCFB08-1C7B-4791-89C2-6EE95CD38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26134"/>
              </p:ext>
            </p:extLst>
          </p:nvPr>
        </p:nvGraphicFramePr>
        <p:xfrm>
          <a:off x="5988425" y="1983241"/>
          <a:ext cx="5365375" cy="4063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346">
                  <a:extLst>
                    <a:ext uri="{9D8B030D-6E8A-4147-A177-3AD203B41FA5}">
                      <a16:colId xmlns:a16="http://schemas.microsoft.com/office/drawing/2014/main" val="2585761387"/>
                    </a:ext>
                  </a:extLst>
                </a:gridCol>
                <a:gridCol w="1009597">
                  <a:extLst>
                    <a:ext uri="{9D8B030D-6E8A-4147-A177-3AD203B41FA5}">
                      <a16:colId xmlns:a16="http://schemas.microsoft.com/office/drawing/2014/main" val="1212193183"/>
                    </a:ext>
                  </a:extLst>
                </a:gridCol>
                <a:gridCol w="1301670">
                  <a:extLst>
                    <a:ext uri="{9D8B030D-6E8A-4147-A177-3AD203B41FA5}">
                      <a16:colId xmlns:a16="http://schemas.microsoft.com/office/drawing/2014/main" val="2580787092"/>
                    </a:ext>
                  </a:extLst>
                </a:gridCol>
                <a:gridCol w="2794762">
                  <a:extLst>
                    <a:ext uri="{9D8B030D-6E8A-4147-A177-3AD203B41FA5}">
                      <a16:colId xmlns:a16="http://schemas.microsoft.com/office/drawing/2014/main" val="1849938016"/>
                    </a:ext>
                  </a:extLst>
                </a:gridCol>
              </a:tblGrid>
              <a:tr h="671336">
                <a:tc gridSpan="2">
                  <a:txBody>
                    <a:bodyPr/>
                    <a:lstStyle/>
                    <a:p>
                      <a:pPr marL="67945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School:</a:t>
                      </a:r>
                      <a:endParaRPr lang="en-ZA" sz="1300">
                        <a:effectLst/>
                      </a:endParaRPr>
                    </a:p>
                    <a:p>
                      <a:pPr marL="6794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Lesson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to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present: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226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Level of</a:t>
                      </a:r>
                      <a:r>
                        <a:rPr lang="en-US" sz="1300" spc="5">
                          <a:effectLst/>
                        </a:rPr>
                        <a:t> </a:t>
                      </a:r>
                      <a:r>
                        <a:rPr lang="en-US" sz="1300" spc="-5">
                          <a:effectLst/>
                        </a:rPr>
                        <a:t>integration</a:t>
                      </a:r>
                      <a:endParaRPr lang="en-ZA" sz="1300">
                        <a:effectLst/>
                      </a:endParaRPr>
                    </a:p>
                    <a:p>
                      <a:pPr marL="229235" marR="226060"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score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2840" marR="1129665"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Details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80450"/>
                  </a:ext>
                </a:extLst>
              </a:tr>
              <a:tr h="420882">
                <a:tc rowSpan="4">
                  <a:txBody>
                    <a:bodyPr/>
                    <a:lstStyle/>
                    <a:p>
                      <a:pPr marL="212725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School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Electricity</a:t>
                      </a:r>
                      <a:r>
                        <a:rPr lang="en-US" sz="1300" spc="-2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supply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16879"/>
                  </a:ext>
                </a:extLst>
              </a:tr>
              <a:tr h="420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Internet</a:t>
                      </a:r>
                      <a:r>
                        <a:rPr lang="en-US" sz="1300" spc="-3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connectivity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8242245"/>
                  </a:ext>
                </a:extLst>
              </a:tr>
              <a:tr h="420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Device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access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4673041"/>
                  </a:ext>
                </a:extLst>
              </a:tr>
              <a:tr h="2282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Policy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1964110"/>
                  </a:ext>
                </a:extLst>
              </a:tr>
              <a:tr h="420882">
                <a:tc rowSpan="3">
                  <a:txBody>
                    <a:bodyPr/>
                    <a:lstStyle/>
                    <a:p>
                      <a:pPr marL="77470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Commu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Electricity</a:t>
                      </a:r>
                      <a:r>
                        <a:rPr lang="en-US" sz="1300" spc="-2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supply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519634"/>
                  </a:ext>
                </a:extLst>
              </a:tr>
              <a:tr h="420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Internet</a:t>
                      </a:r>
                      <a:r>
                        <a:rPr lang="en-US" sz="1300" spc="-3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connectivity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286685"/>
                  </a:ext>
                </a:extLst>
              </a:tr>
              <a:tr h="420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Device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access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809873"/>
                  </a:ext>
                </a:extLst>
              </a:tr>
              <a:tr h="638239">
                <a:tc gridSpan="2">
                  <a:txBody>
                    <a:bodyPr/>
                    <a:lstStyle/>
                    <a:p>
                      <a:pPr marL="67945"/>
                      <a:r>
                        <a:rPr lang="en-US" sz="1300">
                          <a:effectLst/>
                        </a:rPr>
                        <a:t>Integration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Strategy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and</a:t>
                      </a:r>
                      <a:endParaRPr lang="en-ZA" sz="1300">
                        <a:effectLst/>
                      </a:endParaRPr>
                    </a:p>
                    <a:p>
                      <a:pPr marL="67945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reflection</a:t>
                      </a:r>
                      <a:endParaRPr lang="en-Z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Z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33168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EF2FBA65-5D64-49AD-AAFC-F90187336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273810"/>
              </p:ext>
            </p:extLst>
          </p:nvPr>
        </p:nvGraphicFramePr>
        <p:xfrm>
          <a:off x="5988425" y="711906"/>
          <a:ext cx="5365377" cy="9193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7500">
                  <a:extLst>
                    <a:ext uri="{9D8B030D-6E8A-4147-A177-3AD203B41FA5}">
                      <a16:colId xmlns:a16="http://schemas.microsoft.com/office/drawing/2014/main" val="591360876"/>
                    </a:ext>
                  </a:extLst>
                </a:gridCol>
                <a:gridCol w="1119639">
                  <a:extLst>
                    <a:ext uri="{9D8B030D-6E8A-4147-A177-3AD203B41FA5}">
                      <a16:colId xmlns:a16="http://schemas.microsoft.com/office/drawing/2014/main" val="1677333926"/>
                    </a:ext>
                  </a:extLst>
                </a:gridCol>
                <a:gridCol w="1119639">
                  <a:extLst>
                    <a:ext uri="{9D8B030D-6E8A-4147-A177-3AD203B41FA5}">
                      <a16:colId xmlns:a16="http://schemas.microsoft.com/office/drawing/2014/main" val="872876222"/>
                    </a:ext>
                  </a:extLst>
                </a:gridCol>
                <a:gridCol w="1119639">
                  <a:extLst>
                    <a:ext uri="{9D8B030D-6E8A-4147-A177-3AD203B41FA5}">
                      <a16:colId xmlns:a16="http://schemas.microsoft.com/office/drawing/2014/main" val="490951176"/>
                    </a:ext>
                  </a:extLst>
                </a:gridCol>
                <a:gridCol w="1288960">
                  <a:extLst>
                    <a:ext uri="{9D8B030D-6E8A-4147-A177-3AD203B41FA5}">
                      <a16:colId xmlns:a16="http://schemas.microsoft.com/office/drawing/2014/main" val="4197986608"/>
                    </a:ext>
                  </a:extLst>
                </a:gridCol>
              </a:tblGrid>
              <a:tr h="38036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  <a:endParaRPr lang="en-ZA" sz="1400"/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  <a:endParaRPr lang="en-ZA" sz="1400"/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ZA" sz="1400" dirty="0"/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ZA" sz="1400" dirty="0"/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  <a:endParaRPr lang="en-ZA" sz="1400"/>
                    </a:p>
                  </a:txBody>
                  <a:tcPr marL="152278" marR="152278" marT="76139" marB="76139"/>
                </a:tc>
                <a:extLst>
                  <a:ext uri="{0D108BD9-81ED-4DB2-BD59-A6C34878D82A}">
                    <a16:rowId xmlns:a16="http://schemas.microsoft.com/office/drawing/2014/main" val="3274510987"/>
                  </a:ext>
                </a:extLst>
              </a:tr>
              <a:tr h="53896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None</a:t>
                      </a:r>
                      <a:endParaRPr lang="en-ZA" sz="1100">
                        <a:latin typeface="+mj-lt"/>
                      </a:endParaRPr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Extremely Restricted</a:t>
                      </a:r>
                      <a:endParaRPr lang="en-ZA" sz="1100">
                        <a:latin typeface="+mj-lt"/>
                      </a:endParaRPr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Restricted</a:t>
                      </a:r>
                      <a:endParaRPr lang="en-ZA" sz="1100" dirty="0">
                        <a:latin typeface="+mj-lt"/>
                      </a:endParaRPr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Mostly Restricted</a:t>
                      </a:r>
                      <a:endParaRPr lang="en-ZA" sz="1100">
                        <a:latin typeface="+mj-lt"/>
                      </a:endParaRPr>
                    </a:p>
                  </a:txBody>
                  <a:tcPr marL="152278" marR="152278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Unrestricted</a:t>
                      </a:r>
                      <a:endParaRPr lang="en-ZA" sz="1100" dirty="0">
                        <a:latin typeface="+mj-lt"/>
                      </a:endParaRPr>
                    </a:p>
                  </a:txBody>
                  <a:tcPr marL="152278" marR="152278" marT="76139" marB="76139"/>
                </a:tc>
                <a:extLst>
                  <a:ext uri="{0D108BD9-81ED-4DB2-BD59-A6C34878D82A}">
                    <a16:rowId xmlns:a16="http://schemas.microsoft.com/office/drawing/2014/main" val="584092397"/>
                  </a:ext>
                </a:extLst>
              </a:tr>
            </a:tbl>
          </a:graphicData>
        </a:graphic>
      </p:graphicFrame>
      <p:sp>
        <p:nvSpPr>
          <p:cNvPr id="63" name="Rectangle 62" descr="High Voltage">
            <a:extLst>
              <a:ext uri="{FF2B5EF4-FFF2-40B4-BE49-F238E27FC236}">
                <a16:creationId xmlns:a16="http://schemas.microsoft.com/office/drawing/2014/main" id="{36687588-5E1C-4CF6-AD10-D6C08C12BD7F}"/>
              </a:ext>
            </a:extLst>
          </p:cNvPr>
          <p:cNvSpPr/>
          <p:nvPr/>
        </p:nvSpPr>
        <p:spPr>
          <a:xfrm>
            <a:off x="7283733" y="2686323"/>
            <a:ext cx="506312" cy="41616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Rectangle 63" descr="Wireless router">
            <a:extLst>
              <a:ext uri="{FF2B5EF4-FFF2-40B4-BE49-F238E27FC236}">
                <a16:creationId xmlns:a16="http://schemas.microsoft.com/office/drawing/2014/main" id="{CD0B22BA-48B9-4BE2-ABCF-8D0094B7C998}"/>
              </a:ext>
            </a:extLst>
          </p:cNvPr>
          <p:cNvSpPr/>
          <p:nvPr/>
        </p:nvSpPr>
        <p:spPr>
          <a:xfrm>
            <a:off x="7299477" y="3068636"/>
            <a:ext cx="506312" cy="41616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Rectangle 64" descr="Smart Phone">
            <a:extLst>
              <a:ext uri="{FF2B5EF4-FFF2-40B4-BE49-F238E27FC236}">
                <a16:creationId xmlns:a16="http://schemas.microsoft.com/office/drawing/2014/main" id="{8723FDEF-21FC-44BE-B0E7-A3C714DE2A12}"/>
              </a:ext>
            </a:extLst>
          </p:cNvPr>
          <p:cNvSpPr/>
          <p:nvPr/>
        </p:nvSpPr>
        <p:spPr>
          <a:xfrm>
            <a:off x="7299477" y="3474469"/>
            <a:ext cx="506312" cy="41616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Rectangle 65" descr="Schoolhouse">
            <a:extLst>
              <a:ext uri="{FF2B5EF4-FFF2-40B4-BE49-F238E27FC236}">
                <a16:creationId xmlns:a16="http://schemas.microsoft.com/office/drawing/2014/main" id="{BB8E2E20-3C29-4671-BF5F-DE00ADB8C326}"/>
              </a:ext>
            </a:extLst>
          </p:cNvPr>
          <p:cNvSpPr/>
          <p:nvPr/>
        </p:nvSpPr>
        <p:spPr>
          <a:xfrm>
            <a:off x="7299477" y="3805565"/>
            <a:ext cx="506312" cy="41616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32572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11FAD-88B7-4DDF-9D90-CA4F45CB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/>
              <a:t>Activity 5: Checklist </a:t>
            </a:r>
            <a:endParaRPr lang="en-Z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8363C-8723-4124-B70E-2D2C7420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705349" cy="4163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Provided the name of school (from 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Table completed in full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The school has been scored for each factor and details provided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The community has been scored for each factor and details provided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Scores match TE placement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Integration strategy and reflection correctly reflects whether the lesson can proceed unchanged or which changes need to be made based on the level of integration scores </a:t>
            </a:r>
          </a:p>
          <a:p>
            <a:pPr>
              <a:buFont typeface="Wingdings" panose="05000000000000000000" pitchFamily="2" charset="2"/>
              <a:buChar char="q"/>
            </a:pPr>
            <a:endParaRPr lang="en-ZA" sz="2000" dirty="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58237AE2-C956-48B2-A94B-CA50D1256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58" b="-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57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33EE-9BE7-4EB4-AA62-AC2731C8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2800" b="1" u="sng" dirty="0"/>
              <a:t>Activity 4.1 </a:t>
            </a:r>
            <a:br>
              <a:rPr lang="en-US" sz="2800" dirty="0"/>
            </a:br>
            <a:r>
              <a:rPr lang="en-US" sz="2800" dirty="0"/>
              <a:t>Develop diagnostic &amp; formative assessment </a:t>
            </a:r>
            <a:endParaRPr lang="en-ZA" sz="2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9F75B3-8356-4677-9926-C5D5ECE7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Develop a </a:t>
            </a:r>
            <a:r>
              <a:rPr lang="en-US" sz="2000" b="1" dirty="0"/>
              <a:t>diagnostic assessment </a:t>
            </a:r>
            <a:r>
              <a:rPr lang="en-US" sz="2000" dirty="0"/>
              <a:t>of </a:t>
            </a:r>
            <a:r>
              <a:rPr lang="en-US" sz="2000" b="1" dirty="0"/>
              <a:t>3 – 5 </a:t>
            </a:r>
            <a:r>
              <a:rPr lang="en-US" sz="2000" dirty="0"/>
              <a:t>questions to test your learner’s prior knowledge, using any software app (i.e., Kahoot, Google </a:t>
            </a:r>
            <a:r>
              <a:rPr lang="en-US" sz="2000" dirty="0" err="1"/>
              <a:t>Froms</a:t>
            </a:r>
            <a:r>
              <a:rPr lang="en-US" sz="2000" dirty="0"/>
              <a:t>). </a:t>
            </a:r>
          </a:p>
          <a:p>
            <a:pPr lvl="1"/>
            <a:r>
              <a:rPr lang="en-US" sz="1600" dirty="0"/>
              <a:t>A diagnostic assessment is concerned with finding out what learners know about a specific subject prior to instruction in the subject (to assist lesson planning).</a:t>
            </a:r>
          </a:p>
          <a:p>
            <a:r>
              <a:rPr lang="en-US" sz="2000" dirty="0"/>
              <a:t>Develop a </a:t>
            </a:r>
            <a:r>
              <a:rPr lang="en-US" sz="2000" b="1" dirty="0"/>
              <a:t>formative assessment </a:t>
            </a:r>
            <a:r>
              <a:rPr lang="en-US" sz="2000" dirty="0"/>
              <a:t>of </a:t>
            </a:r>
            <a:r>
              <a:rPr lang="en-US" sz="2000" b="1" dirty="0"/>
              <a:t>5 – 10 </a:t>
            </a:r>
            <a:r>
              <a:rPr lang="en-US" sz="2000" dirty="0"/>
              <a:t>questions to test learner’s progress.</a:t>
            </a:r>
          </a:p>
          <a:p>
            <a:pPr lvl="1"/>
            <a:r>
              <a:rPr lang="en-US" sz="1600" dirty="0"/>
              <a:t>In a formative assessment the goal is for the teacher to see how learners are progressing while teaching in a specific subject is ongoing. </a:t>
            </a:r>
          </a:p>
          <a:p>
            <a:r>
              <a:rPr lang="en-US" sz="2000" dirty="0"/>
              <a:t>In your word document write out the </a:t>
            </a:r>
            <a:r>
              <a:rPr lang="en-US" sz="2000" b="1" dirty="0"/>
              <a:t>questions</a:t>
            </a:r>
            <a:r>
              <a:rPr lang="en-US" sz="2000" dirty="0"/>
              <a:t>, </a:t>
            </a:r>
            <a:r>
              <a:rPr lang="en-US" sz="2000" b="1" dirty="0"/>
              <a:t>answers</a:t>
            </a:r>
            <a:r>
              <a:rPr lang="en-US" sz="2000" dirty="0"/>
              <a:t> and </a:t>
            </a:r>
            <a:r>
              <a:rPr lang="en-US" sz="2000" b="1" dirty="0"/>
              <a:t>feedback.</a:t>
            </a:r>
          </a:p>
          <a:p>
            <a:r>
              <a:rPr lang="en-US" sz="2000" dirty="0"/>
              <a:t>Copy and paste a </a:t>
            </a:r>
            <a:r>
              <a:rPr lang="en-US" sz="2000" b="1" dirty="0"/>
              <a:t>weblink</a:t>
            </a:r>
            <a:r>
              <a:rPr lang="en-US" sz="2000" dirty="0"/>
              <a:t> to the test.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CE7F990-C67C-428C-81A1-9957F8C0A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58" r="47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3" name="Straight Connector 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9D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60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FF556-0F1F-4587-A715-ADCEDE1A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Activity 4.1 Checklist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B299-F935-401A-AD28-7B523964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Diagnostic Assessment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 Developed a diagnostic assessment of 3 – 5 questions using an appropriate software app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 Questions are designed to measure prior knowledge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 Questions, answers and feedback are typed out in your Word 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Weblink to assessment is added to Word doc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C1DB50-B21E-4207-86D5-AC0C588C92FE}"/>
              </a:ext>
            </a:extLst>
          </p:cNvPr>
          <p:cNvSpPr txBox="1">
            <a:spLocks/>
          </p:cNvSpPr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Formative Assessment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Developed a formative assessment of 5 – 10 questions using an appropriate software app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 Questions are designed to test progress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Questions, answers and feedback are typed out in your Word 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Weblink to assessment is added to Word doc</a:t>
            </a:r>
          </a:p>
          <a:p>
            <a:pPr marL="0"/>
            <a:endParaRPr lang="en-US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8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6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6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68CE5-373A-43E7-8BD4-5934903D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of Activity 4.1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7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7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71FF1BE-F33C-4DBB-8F6B-CAEF62A2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0219"/>
            <a:ext cx="5850194" cy="64302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050" b="1" u="sng" dirty="0"/>
              <a:t>Question 1</a:t>
            </a:r>
            <a:r>
              <a:rPr lang="en-US" sz="1050" b="1" dirty="0"/>
              <a:t>:</a:t>
            </a:r>
          </a:p>
          <a:p>
            <a:pPr marL="0" indent="0">
              <a:buNone/>
            </a:pPr>
            <a:r>
              <a:rPr lang="en-US" sz="1050" b="1" dirty="0"/>
              <a:t>Question</a:t>
            </a:r>
            <a:r>
              <a:rPr lang="en-US" sz="1050" dirty="0"/>
              <a:t>: Technological knowledge (TK) is _______ .</a:t>
            </a:r>
          </a:p>
          <a:p>
            <a:pPr marL="0" indent="0">
              <a:buNone/>
            </a:pPr>
            <a:r>
              <a:rPr lang="en-US" sz="1050" b="1" dirty="0"/>
              <a:t>Answer</a:t>
            </a:r>
            <a:r>
              <a:rPr lang="en-US" sz="1050" dirty="0"/>
              <a:t>: An understanding of the relevant technology at one’s disposal.</a:t>
            </a:r>
          </a:p>
          <a:p>
            <a:pPr marL="0" indent="0">
              <a:buNone/>
            </a:pPr>
            <a:r>
              <a:rPr lang="en-US" sz="1050" b="1" dirty="0"/>
              <a:t>Feedback</a:t>
            </a:r>
            <a:r>
              <a:rPr lang="en-US" sz="1050" dirty="0"/>
              <a:t>: Correct, this also includes the skills to operate technologies and the ability to learn and adapt to new technologies.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b="1" u="sng" dirty="0"/>
              <a:t>Question 2:</a:t>
            </a:r>
          </a:p>
          <a:p>
            <a:pPr marL="0" indent="0">
              <a:buNone/>
            </a:pPr>
            <a:r>
              <a:rPr lang="en-US" sz="1050" b="1" dirty="0"/>
              <a:t>Question</a:t>
            </a:r>
            <a:r>
              <a:rPr lang="en-US" sz="1050" dirty="0"/>
              <a:t>: Technological pedagogical knowledge (TPK) is the knowledge of _______.</a:t>
            </a:r>
          </a:p>
          <a:p>
            <a:pPr marL="0" indent="0">
              <a:buNone/>
            </a:pPr>
            <a:r>
              <a:rPr lang="en-US" sz="1050" b="1" dirty="0"/>
              <a:t>Answer</a:t>
            </a:r>
            <a:r>
              <a:rPr lang="en-US" sz="1050" dirty="0"/>
              <a:t>: How technology transforms &amp; enhances teaching.</a:t>
            </a:r>
          </a:p>
          <a:p>
            <a:pPr marL="0" indent="0">
              <a:buNone/>
            </a:pPr>
            <a:r>
              <a:rPr lang="en-US" sz="1050" b="1" dirty="0"/>
              <a:t>Feedback</a:t>
            </a:r>
            <a:r>
              <a:rPr lang="en-US" sz="1050" dirty="0"/>
              <a:t>: Correct, TPK is the knowing about different technologies and how they are used in teaching and learning.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b="1" u="sng" dirty="0"/>
              <a:t>Question 3: </a:t>
            </a:r>
          </a:p>
          <a:p>
            <a:pPr marL="0" indent="0">
              <a:buNone/>
            </a:pPr>
            <a:r>
              <a:rPr lang="en-US" sz="1050" b="1" dirty="0"/>
              <a:t>Question</a:t>
            </a:r>
            <a:r>
              <a:rPr lang="en-US" sz="1050" dirty="0"/>
              <a:t>: Technological content knowledge (TCK) is the knowledge of _______.</a:t>
            </a:r>
          </a:p>
          <a:p>
            <a:pPr marL="0" indent="0">
              <a:buNone/>
            </a:pPr>
            <a:r>
              <a:rPr lang="en-US" sz="1050" b="1" dirty="0"/>
              <a:t>Answer</a:t>
            </a:r>
            <a:r>
              <a:rPr lang="en-US" sz="1050" dirty="0"/>
              <a:t>: How technology is used in a subject area for deep &amp; lasting learning.</a:t>
            </a:r>
          </a:p>
          <a:p>
            <a:pPr marL="0" indent="0">
              <a:buNone/>
            </a:pPr>
            <a:r>
              <a:rPr lang="en-US" sz="1050" b="1" dirty="0"/>
              <a:t>Feedback</a:t>
            </a:r>
            <a:r>
              <a:rPr lang="en-US" sz="1050" dirty="0"/>
              <a:t>: Correct, TCK is knowledge about the way the subject matter can be changed by the application of technology.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b="1" u="sng" dirty="0"/>
              <a:t>Question 4:</a:t>
            </a:r>
          </a:p>
          <a:p>
            <a:pPr marL="0" indent="0">
              <a:buNone/>
            </a:pPr>
            <a:r>
              <a:rPr lang="en-US" sz="1050" b="1" dirty="0"/>
              <a:t>Question</a:t>
            </a:r>
            <a:r>
              <a:rPr lang="en-US" sz="1050" dirty="0"/>
              <a:t>: Koehler &amp; Mishra built on Schulman’s PCK model to develop the TPACK model in 2006.</a:t>
            </a:r>
          </a:p>
          <a:p>
            <a:pPr marL="0" indent="0">
              <a:buNone/>
            </a:pPr>
            <a:r>
              <a:rPr lang="en-US" sz="1050" b="1" dirty="0"/>
              <a:t>Answer</a:t>
            </a:r>
            <a:r>
              <a:rPr lang="en-US" sz="1050" dirty="0"/>
              <a:t>: True</a:t>
            </a:r>
          </a:p>
          <a:p>
            <a:pPr marL="0" indent="0">
              <a:buNone/>
            </a:pPr>
            <a:r>
              <a:rPr lang="en-US" sz="1050" b="1" dirty="0"/>
              <a:t>Feedback</a:t>
            </a:r>
            <a:r>
              <a:rPr lang="en-US" sz="1050" dirty="0"/>
              <a:t>: Koehler &amp; Mishra built on Schulman’s PCK model to show that 21</a:t>
            </a:r>
            <a:r>
              <a:rPr lang="en-US" sz="1050" baseline="30000" dirty="0"/>
              <a:t>st</a:t>
            </a:r>
            <a:r>
              <a:rPr lang="en-US" sz="1050" dirty="0"/>
              <a:t> century teaching is a highly complex activity that embraces many kinds of knowledge. </a:t>
            </a:r>
          </a:p>
          <a:p>
            <a:pPr marL="0" indent="0">
              <a:buNone/>
            </a:pPr>
            <a:endParaRPr lang="en-ZA" sz="1050" dirty="0"/>
          </a:p>
          <a:p>
            <a:pPr marL="0" indent="0">
              <a:buNone/>
            </a:pPr>
            <a:r>
              <a:rPr lang="en-ZA" sz="1050" b="1" u="sng" dirty="0"/>
              <a:t>Weblink</a:t>
            </a:r>
            <a:r>
              <a:rPr lang="en-ZA" sz="1050" dirty="0"/>
              <a:t> to assessment: </a:t>
            </a:r>
            <a:r>
              <a:rPr lang="en-ZA" sz="1050" dirty="0">
                <a:hlinkClick r:id="rId3"/>
              </a:rPr>
              <a:t>https://create.kahoot.it/share/tpack-quiz/afb95588-26fd-4049-ba70-4b85434ad4c3</a:t>
            </a:r>
            <a:r>
              <a:rPr lang="en-ZA" sz="1050" dirty="0"/>
              <a:t> 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5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2EFD392-2680-41C6-A661-44456DAA5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866941-6974-471B-96DC-E7D4042D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DDB1D1D-BDCA-4CA7-ACB7-28E2D624C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1FF3012-8189-40F6-B836-E04371B0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6E4334-2AEE-44DB-A317-D91E3852B57C}"/>
              </a:ext>
            </a:extLst>
          </p:cNvPr>
          <p:cNvSpPr txBox="1"/>
          <p:nvPr/>
        </p:nvSpPr>
        <p:spPr>
          <a:xfrm>
            <a:off x="962911" y="351538"/>
            <a:ext cx="6015897" cy="90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If you use Kahoot! you need to make sure that it’s set to PUBLIC. Go to ‘Settings’ and under ‘Visibility’ select ‘Public’.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1E410-221E-4727-BEED-AF2228C59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72" y="1990439"/>
            <a:ext cx="4952262" cy="4481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29F49-F177-497F-B447-A91A8296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31" y="1441255"/>
            <a:ext cx="3894254" cy="476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C8D71-DF4E-4CAF-92C7-1177EBD1B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861" y="1441255"/>
            <a:ext cx="3257560" cy="503098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2F0471-D3DC-4395-8529-71FC58F770CB}"/>
              </a:ext>
            </a:extLst>
          </p:cNvPr>
          <p:cNvSpPr/>
          <p:nvPr/>
        </p:nvSpPr>
        <p:spPr>
          <a:xfrm>
            <a:off x="3900488" y="4843463"/>
            <a:ext cx="2000250" cy="4714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1C40DDF-FDE6-46BA-8F5E-159A7BDA8AAC}"/>
              </a:ext>
            </a:extLst>
          </p:cNvPr>
          <p:cNvSpPr/>
          <p:nvPr/>
        </p:nvSpPr>
        <p:spPr>
          <a:xfrm>
            <a:off x="3970860" y="1441255"/>
            <a:ext cx="1000125" cy="4229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4D682C-0AFF-4E11-9205-EC1F8881C33B}"/>
              </a:ext>
            </a:extLst>
          </p:cNvPr>
          <p:cNvSpPr/>
          <p:nvPr/>
        </p:nvSpPr>
        <p:spPr>
          <a:xfrm>
            <a:off x="6497528" y="5314950"/>
            <a:ext cx="1989247" cy="4229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5167DB-653B-42B9-9CC2-FE1D66C51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554" y="2935779"/>
            <a:ext cx="2466709" cy="227228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1BDC14-4756-4754-8978-FB7FAF8FAC6F}"/>
              </a:ext>
            </a:extLst>
          </p:cNvPr>
          <p:cNvSpPr/>
          <p:nvPr/>
        </p:nvSpPr>
        <p:spPr>
          <a:xfrm>
            <a:off x="9562554" y="4656243"/>
            <a:ext cx="2466709" cy="4229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5B0136-F5C1-4A76-8D27-91F745DB9474}"/>
              </a:ext>
            </a:extLst>
          </p:cNvPr>
          <p:cNvSpPr txBox="1"/>
          <p:nvPr/>
        </p:nvSpPr>
        <p:spPr>
          <a:xfrm>
            <a:off x="9713046" y="1354561"/>
            <a:ext cx="2165724" cy="127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Then you are able to ‘Share it with others’ and copy the weblink.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993340-6CB8-43E1-ACA8-7B075EE6A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386" y="224993"/>
            <a:ext cx="2203877" cy="90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C844-2021-4DBF-B4A3-D771267F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300" b="1" u="sng" dirty="0"/>
              <a:t>Activity 4.2 </a:t>
            </a:r>
            <a:br>
              <a:rPr lang="en-US" sz="3300" dirty="0"/>
            </a:br>
            <a:r>
              <a:rPr lang="en-US" sz="3300" dirty="0"/>
              <a:t>Assessment reviewed and evidence provided </a:t>
            </a:r>
            <a:endParaRPr lang="en-ZA" sz="3300" dirty="0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F087DCB9-3143-4BE9-9CDC-48C7D2962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54" b="280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846A-8C04-4F5C-AFE8-5F4339B5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Test your diagnostic assessment and your formative assessment</a:t>
            </a:r>
          </a:p>
          <a:p>
            <a:r>
              <a:rPr lang="en-US" sz="1800"/>
              <a:t>Go to your quiz &amp; answer the questions as if you were a student</a:t>
            </a:r>
          </a:p>
          <a:p>
            <a:r>
              <a:rPr lang="en-US" sz="1800"/>
              <a:t>Take a screenshot of the test questions &amp; your answers</a:t>
            </a:r>
            <a:endParaRPr lang="en-ZA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8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701CC-F4A6-4807-89B6-D28C0507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en-US" b="1" u="sng" dirty="0"/>
              <a:t>Activity 4.2 Checklist</a:t>
            </a:r>
            <a:endParaRPr lang="en-ZA" b="1" u="sng" dirty="0"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2145-3657-4A4B-8FF2-0BA4CDC6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4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Diagnostic assessment tested &amp; screenshots provided as evidence for each question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Formative assessment tested and screenshots provided as evidence for each question</a:t>
            </a:r>
            <a:endParaRPr lang="en-ZA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>
                    <a:alpha val="60000"/>
                  </a:schemeClr>
                </a:solidFill>
              </a:rPr>
              <a:t> Screenshots are neatly &amp; orderly pasted in your Word document under the Activity 4.2 heading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D12AD03-33AC-46E0-980C-10509AE4A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7"/>
          <a:stretch/>
        </p:blipFill>
        <p:spPr>
          <a:xfrm>
            <a:off x="6098192" y="10"/>
            <a:ext cx="6093808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63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8692B-861A-4109-897D-387A0041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Activity 4.2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67707-8383-4A14-B34F-036FAB839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9447" y="2427541"/>
            <a:ext cx="8738006" cy="3997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84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241E9-A8C7-4CEC-A65C-7CC1E2DC0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3" r="1256" b="1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40C28-CB52-4138-BBCF-96050BAD9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4" r="10407" b="1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80A7361-C684-4573-AA06-C630E1C4A4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107" b="3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A64AA-D8D1-4FA1-8CA2-9BD5E79F4F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719" b="1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882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954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Activity 4: Designing assessments for  your lesson</vt:lpstr>
      <vt:lpstr>Activity 4.1  Develop diagnostic &amp; formative assessment </vt:lpstr>
      <vt:lpstr>Activity 4.1 Checklist</vt:lpstr>
      <vt:lpstr>Example of Activity 4.1</vt:lpstr>
      <vt:lpstr>PowerPoint Presentation</vt:lpstr>
      <vt:lpstr>Activity 4.2  Assessment reviewed and evidence provided </vt:lpstr>
      <vt:lpstr>Activity 4.2 Checklist</vt:lpstr>
      <vt:lpstr>Example of Activity 4.2</vt:lpstr>
      <vt:lpstr>PowerPoint Presentation</vt:lpstr>
      <vt:lpstr>Activity 4.3  Critical Evaluation of Assessments</vt:lpstr>
      <vt:lpstr>Activity 4.3 Checklist</vt:lpstr>
      <vt:lpstr>Activity 5: Evaluating Affordances and Constraints for ICT Integration</vt:lpstr>
      <vt:lpstr>Activity 5  Evaluating affordance &amp; constraints for ICT integration</vt:lpstr>
      <vt:lpstr>Activity 5: Checklist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4: Designing assessments for  your lesson</dc:title>
  <dc:creator>Jessica Hudson-Reed</dc:creator>
  <cp:lastModifiedBy>Jessica Hudson-Reed</cp:lastModifiedBy>
  <cp:revision>2</cp:revision>
  <dcterms:created xsi:type="dcterms:W3CDTF">2021-10-29T11:04:54Z</dcterms:created>
  <dcterms:modified xsi:type="dcterms:W3CDTF">2021-11-04T11:45:28Z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103A41AA-5E51-4F2E-A6E4-B1D6E9190D9A</vt:lpwstr>
  </property>
  <property fmtid="{D5CDD505-2E9C-101B-9397-08002B2CF9AE}" pid="3" name="ArticulatePath">
    <vt:lpwstr>Presentation1</vt:lpwstr>
  </property>
</Properties>
</file>